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69" r:id="rId4"/>
    <p:sldId id="265" r:id="rId5"/>
    <p:sldId id="260" r:id="rId6"/>
    <p:sldId id="270" r:id="rId7"/>
    <p:sldId id="263" r:id="rId8"/>
    <p:sldId id="259" r:id="rId9"/>
    <p:sldId id="271" r:id="rId10"/>
    <p:sldId id="276" r:id="rId11"/>
    <p:sldId id="274" r:id="rId12"/>
    <p:sldId id="275" r:id="rId13"/>
    <p:sldId id="283" r:id="rId14"/>
    <p:sldId id="268" r:id="rId15"/>
    <p:sldId id="277" r:id="rId16"/>
    <p:sldId id="278" r:id="rId17"/>
    <p:sldId id="282" r:id="rId18"/>
    <p:sldId id="279" r:id="rId19"/>
    <p:sldId id="280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6" autoAdjust="0"/>
    <p:restoredTop sz="95289" autoAdjust="0"/>
  </p:normalViewPr>
  <p:slideViewPr>
    <p:cSldViewPr snapToGrid="0" snapToObjects="1">
      <p:cViewPr varScale="1">
        <p:scale>
          <a:sx n="144" d="100"/>
          <a:sy n="144" d="100"/>
        </p:scale>
        <p:origin x="285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7CA08-FB0D-834A-BDAA-7D73861EEEE1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15C8-C730-1046-9FCC-527FA525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bg>
      <p:bgPr>
        <a:solidFill>
          <a:srgbClr val="EC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08097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lank">
    <p:bg>
      <p:bgPr>
        <a:solidFill>
          <a:srgbClr val="4DCA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12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10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0734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py">
    <p:bg>
      <p:bgPr>
        <a:solidFill>
          <a:srgbClr val="4DCA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12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55197" y="902658"/>
            <a:ext cx="4802803" cy="3631638"/>
          </a:xfrm>
          <a:prstGeom prst="rect">
            <a:avLst/>
          </a:prstGeom>
        </p:spPr>
        <p:txBody>
          <a:bodyPr/>
          <a:lstStyle>
            <a:lvl1pPr>
              <a:spcAft>
                <a:spcPts val="450"/>
              </a:spcAft>
              <a:defRPr sz="2625" b="1">
                <a:solidFill>
                  <a:schemeClr val="bg1"/>
                </a:solidFill>
              </a:defRPr>
            </a:lvl1pPr>
            <a:lvl2pPr>
              <a:spcAft>
                <a:spcPts val="450"/>
              </a:spcAft>
              <a:defRPr sz="2625">
                <a:solidFill>
                  <a:schemeClr val="bg1"/>
                </a:solidFill>
              </a:defRPr>
            </a:lvl2pPr>
            <a:lvl3pPr>
              <a:spcAft>
                <a:spcPts val="450"/>
              </a:spcAft>
              <a:defRPr sz="2625">
                <a:solidFill>
                  <a:schemeClr val="bg1"/>
                </a:solidFill>
              </a:defRPr>
            </a:lvl3pPr>
            <a:lvl4pPr>
              <a:spcAft>
                <a:spcPts val="450"/>
              </a:spcAft>
              <a:defRPr sz="2625">
                <a:solidFill>
                  <a:schemeClr val="bg1"/>
                </a:solidFill>
              </a:defRPr>
            </a:lvl4pPr>
            <a:lvl5pPr>
              <a:spcAft>
                <a:spcPts val="450"/>
              </a:spcAft>
              <a:defRPr sz="262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2066095" y="586891"/>
            <a:ext cx="4791905" cy="25269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13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856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iew 1/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4544568" cy="5148072"/>
          </a:xfrm>
          <a:prstGeom prst="rect">
            <a:avLst/>
          </a:prstGeom>
          <a:solidFill>
            <a:srgbClr val="1B69F5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25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27124" y="595684"/>
            <a:ext cx="3897894" cy="35925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171450" indent="-171450">
              <a:buFont typeface="Arial" charset="0"/>
              <a:buChar char="•"/>
              <a:defRPr>
                <a:solidFill>
                  <a:schemeClr val="bg1"/>
                </a:solidFill>
              </a:defRPr>
            </a:lvl2pPr>
            <a:lvl3pPr marL="171450" indent="-171450">
              <a:buFont typeface="Arial" charset="0"/>
              <a:buChar char="•"/>
              <a:defRPr>
                <a:solidFill>
                  <a:schemeClr val="bg1"/>
                </a:solidFill>
              </a:defRPr>
            </a:lvl3pPr>
            <a:lvl4pPr marL="171450" indent="-171450">
              <a:buFont typeface="Arial" charset="0"/>
              <a:buChar char="•"/>
              <a:defRPr>
                <a:solidFill>
                  <a:schemeClr val="bg1"/>
                </a:solidFill>
              </a:defRPr>
            </a:lvl4pPr>
            <a:lvl5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5pPr>
            <a:lvl6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870549" y="595684"/>
            <a:ext cx="3915869" cy="35925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2pPr>
            <a:lvl3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3pPr>
            <a:lvl4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4pPr>
            <a:lvl5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5pPr>
            <a:lvl6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71"/>
          <a:stretch/>
        </p:blipFill>
        <p:spPr>
          <a:xfrm>
            <a:off x="978109" y="4773639"/>
            <a:ext cx="231975" cy="233172"/>
          </a:xfrm>
          <a:prstGeom prst="rect">
            <a:avLst/>
          </a:prstGeom>
        </p:spPr>
      </p:pic>
      <p:sp>
        <p:nvSpPr>
          <p:cNvPr id="13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bg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bg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983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iew 1/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67768" cy="5148072"/>
          </a:xfrm>
          <a:prstGeom prst="rect">
            <a:avLst/>
          </a:prstGeom>
          <a:solidFill>
            <a:srgbClr val="4DCAC4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25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27124" y="595684"/>
            <a:ext cx="2599773" cy="35925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171450" indent="-171450">
              <a:buFont typeface="Arial" charset="0"/>
              <a:buChar char="•"/>
              <a:defRPr>
                <a:solidFill>
                  <a:schemeClr val="bg1"/>
                </a:solidFill>
              </a:defRPr>
            </a:lvl2pPr>
            <a:lvl3pPr marL="171450" indent="-171450">
              <a:buFont typeface="Arial" charset="0"/>
              <a:buChar char="•"/>
              <a:defRPr>
                <a:solidFill>
                  <a:schemeClr val="bg1"/>
                </a:solidFill>
              </a:defRPr>
            </a:lvl3pPr>
            <a:lvl4pPr marL="171450" indent="-171450">
              <a:buFont typeface="Arial" charset="0"/>
              <a:buChar char="•"/>
              <a:defRPr>
                <a:solidFill>
                  <a:schemeClr val="bg1"/>
                </a:solidFill>
              </a:defRPr>
            </a:lvl4pPr>
            <a:lvl5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5pPr>
            <a:lvl6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3859824" y="595684"/>
            <a:ext cx="4669419" cy="35925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2pPr>
            <a:lvl3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3pPr>
            <a:lvl4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4pPr>
            <a:lvl5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5pPr>
            <a:lvl6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11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13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7066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iew 1/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2045154" cy="5148072"/>
          </a:xfrm>
          <a:prstGeom prst="rect">
            <a:avLst/>
          </a:prstGeom>
          <a:solidFill>
            <a:srgbClr val="F1C747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25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2531482" y="586892"/>
            <a:ext cx="6156965" cy="35925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2pPr>
            <a:lvl3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3pPr>
            <a:lvl4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4pPr>
            <a:lvl5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5pPr>
            <a:lvl6pPr marL="171450" indent="-171450">
              <a:buFont typeface="Arial" charset="0"/>
              <a:buChar char="•"/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14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8459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11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298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 hasCustomPrompt="1"/>
          </p:nvPr>
        </p:nvSpPr>
        <p:spPr>
          <a:xfrm>
            <a:off x="308074" y="563972"/>
            <a:ext cx="4138911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2625"/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10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71"/>
          <a:stretch/>
        </p:blipFill>
        <p:spPr>
          <a:xfrm>
            <a:off x="978109" y="4773639"/>
            <a:ext cx="231975" cy="233172"/>
          </a:xfrm>
          <a:prstGeom prst="rect">
            <a:avLst/>
          </a:prstGeom>
        </p:spPr>
      </p:pic>
      <p:sp>
        <p:nvSpPr>
          <p:cNvPr id="13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bg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bg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670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ocum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hasCustomPrompt="1"/>
          </p:nvPr>
        </p:nvSpPr>
        <p:spPr>
          <a:xfrm>
            <a:off x="321468" y="574291"/>
            <a:ext cx="4138911" cy="66507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Document Title</a:t>
            </a:r>
            <a:endParaRPr dirty="0"/>
          </a:p>
        </p:txBody>
      </p:sp>
      <p:sp>
        <p:nvSpPr>
          <p:cNvPr id="22" name="Shape 22"/>
          <p:cNvSpPr>
            <a:spLocks noGrp="1"/>
          </p:cNvSpPr>
          <p:nvPr>
            <p:ph type="body" sz="half" idx="1"/>
          </p:nvPr>
        </p:nvSpPr>
        <p:spPr>
          <a:xfrm>
            <a:off x="348258" y="1813285"/>
            <a:ext cx="4138911" cy="238643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71"/>
          <a:stretch/>
        </p:blipFill>
        <p:spPr>
          <a:xfrm>
            <a:off x="978109" y="4773639"/>
            <a:ext cx="231975" cy="233172"/>
          </a:xfrm>
          <a:prstGeom prst="rect">
            <a:avLst/>
          </a:prstGeom>
        </p:spPr>
      </p:pic>
      <p:sp>
        <p:nvSpPr>
          <p:cNvPr id="9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bg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bg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bg1"/>
              </a:solidFill>
            </a:endParaRPr>
          </a:p>
        </p:txBody>
      </p:sp>
      <p:sp>
        <p:nvSpPr>
          <p:cNvPr id="10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6882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3498" y="703830"/>
            <a:ext cx="3083301" cy="493001"/>
          </a:xfrm>
          <a:prstGeom prst="rect">
            <a:avLst/>
          </a:prstGeom>
        </p:spPr>
        <p:txBody>
          <a:bodyPr/>
          <a:lstStyle>
            <a:lvl1pPr>
              <a:defRPr sz="2625"/>
            </a:lvl1pPr>
          </a:lstStyle>
          <a:p>
            <a:r>
              <a:rPr lang="en-US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71"/>
          <a:stretch/>
        </p:blipFill>
        <p:spPr>
          <a:xfrm>
            <a:off x="978109" y="4773639"/>
            <a:ext cx="231975" cy="233172"/>
          </a:xfrm>
          <a:prstGeom prst="rect">
            <a:avLst/>
          </a:prstGeom>
        </p:spPr>
      </p:pic>
      <p:sp>
        <p:nvSpPr>
          <p:cNvPr id="9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bg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bg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4293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 Blank">
    <p:bg>
      <p:bgPr>
        <a:solidFill>
          <a:srgbClr val="F5C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sp>
        <p:nvSpPr>
          <p:cNvPr id="41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1339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 Copy">
    <p:bg>
      <p:bgPr>
        <a:solidFill>
          <a:srgbClr val="F5CF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13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55197" y="902658"/>
            <a:ext cx="4802803" cy="3631638"/>
          </a:xfrm>
          <a:prstGeom prst="rect">
            <a:avLst/>
          </a:prstGeom>
        </p:spPr>
        <p:txBody>
          <a:bodyPr/>
          <a:lstStyle>
            <a:lvl1pPr>
              <a:spcAft>
                <a:spcPts val="450"/>
              </a:spcAft>
              <a:defRPr sz="2625" b="1">
                <a:solidFill>
                  <a:schemeClr val="tx1"/>
                </a:solidFill>
              </a:defRPr>
            </a:lvl1pPr>
            <a:lvl2pPr>
              <a:spcAft>
                <a:spcPts val="450"/>
              </a:spcAft>
              <a:defRPr sz="2625">
                <a:solidFill>
                  <a:schemeClr val="tx1"/>
                </a:solidFill>
              </a:defRPr>
            </a:lvl2pPr>
            <a:lvl3pPr>
              <a:spcAft>
                <a:spcPts val="450"/>
              </a:spcAft>
              <a:defRPr sz="2625"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 sz="2625"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 sz="26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2066095" y="586891"/>
            <a:ext cx="4791905" cy="25269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tx1"/>
                </a:solidFill>
              </a:defRPr>
            </a:lvl2pPr>
            <a:lvl3pPr>
              <a:defRPr b="1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1"/>
                </a:solidFill>
              </a:defRPr>
            </a:lvl4pPr>
            <a:lvl5pPr>
              <a:defRPr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10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3297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Blank">
    <p:bg>
      <p:bgPr>
        <a:solidFill>
          <a:srgbClr val="EC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14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6108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Copy">
    <p:bg>
      <p:bgPr>
        <a:solidFill>
          <a:srgbClr val="ECED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14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55197" y="902658"/>
            <a:ext cx="4802803" cy="3631638"/>
          </a:xfrm>
          <a:prstGeom prst="rect">
            <a:avLst/>
          </a:prstGeom>
        </p:spPr>
        <p:txBody>
          <a:bodyPr/>
          <a:lstStyle>
            <a:lvl1pPr>
              <a:spcAft>
                <a:spcPts val="450"/>
              </a:spcAft>
              <a:defRPr sz="2625" b="1">
                <a:solidFill>
                  <a:schemeClr val="tx1"/>
                </a:solidFill>
              </a:defRPr>
            </a:lvl1pPr>
            <a:lvl2pPr>
              <a:spcAft>
                <a:spcPts val="450"/>
              </a:spcAft>
              <a:defRPr sz="2625">
                <a:solidFill>
                  <a:schemeClr val="tx1"/>
                </a:solidFill>
              </a:defRPr>
            </a:lvl2pPr>
            <a:lvl3pPr>
              <a:spcAft>
                <a:spcPts val="450"/>
              </a:spcAft>
              <a:defRPr sz="2625"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 sz="2625"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 sz="26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2066095" y="586891"/>
            <a:ext cx="4791905" cy="25269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tx1"/>
                </a:solidFill>
              </a:defRPr>
            </a:lvl2pPr>
            <a:lvl3pPr>
              <a:defRPr b="1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1"/>
                </a:solidFill>
              </a:defRPr>
            </a:lvl4pPr>
            <a:lvl5pPr>
              <a:defRPr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12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045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13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6971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1"/>
          <p:cNvSpPr>
            <a:spLocks noGrp="1"/>
          </p:cNvSpPr>
          <p:nvPr>
            <p:ph type="title" hasCustomPrompt="1"/>
          </p:nvPr>
        </p:nvSpPr>
        <p:spPr>
          <a:xfrm>
            <a:off x="327124" y="586892"/>
            <a:ext cx="1442372" cy="975063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50" b="1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kkurat-Bold"/>
              </a:defRPr>
            </a:lvl1pPr>
          </a:lstStyle>
          <a:p>
            <a:r>
              <a:rPr lang="en-US" dirty="0"/>
              <a:t>Section Title</a:t>
            </a:r>
            <a:endParaRPr dirty="0"/>
          </a:p>
        </p:txBody>
      </p:sp>
      <p:sp>
        <p:nvSpPr>
          <p:cNvPr id="13" name="Shape 32"/>
          <p:cNvSpPr>
            <a:spLocks noGrp="1"/>
          </p:cNvSpPr>
          <p:nvPr>
            <p:ph type="sldNum" sz="quarter" idx="2"/>
          </p:nvPr>
        </p:nvSpPr>
        <p:spPr>
          <a:xfrm>
            <a:off x="8216211" y="4534296"/>
            <a:ext cx="617357" cy="464895"/>
          </a:xfrm>
          <a:prstGeom prst="rect">
            <a:avLst/>
          </a:prstGeom>
        </p:spPr>
        <p:txBody>
          <a:bodyPr anchor="b"/>
          <a:lstStyle>
            <a:lvl1pPr algn="r">
              <a:defRPr sz="600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55197" y="902658"/>
            <a:ext cx="4802803" cy="3631638"/>
          </a:xfrm>
          <a:prstGeom prst="rect">
            <a:avLst/>
          </a:prstGeom>
        </p:spPr>
        <p:txBody>
          <a:bodyPr/>
          <a:lstStyle>
            <a:lvl1pPr>
              <a:spcAft>
                <a:spcPts val="450"/>
              </a:spcAft>
              <a:defRPr sz="2625" b="1">
                <a:solidFill>
                  <a:schemeClr val="tx1"/>
                </a:solidFill>
              </a:defRPr>
            </a:lvl1pPr>
            <a:lvl2pPr>
              <a:spcAft>
                <a:spcPts val="450"/>
              </a:spcAft>
              <a:defRPr sz="2625">
                <a:solidFill>
                  <a:schemeClr val="tx1"/>
                </a:solidFill>
              </a:defRPr>
            </a:lvl2pPr>
            <a:lvl3pPr>
              <a:spcAft>
                <a:spcPts val="450"/>
              </a:spcAft>
              <a:defRPr sz="2625">
                <a:solidFill>
                  <a:schemeClr val="tx1"/>
                </a:solidFill>
              </a:defRPr>
            </a:lvl3pPr>
            <a:lvl4pPr>
              <a:spcAft>
                <a:spcPts val="450"/>
              </a:spcAft>
              <a:defRPr sz="2625">
                <a:solidFill>
                  <a:schemeClr val="tx1"/>
                </a:solidFill>
              </a:defRPr>
            </a:lvl4pPr>
            <a:lvl5pPr>
              <a:spcAft>
                <a:spcPts val="450"/>
              </a:spcAft>
              <a:defRPr sz="262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2066095" y="586891"/>
            <a:ext cx="4791905" cy="25269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tx1"/>
                </a:solidFill>
              </a:defRPr>
            </a:lvl2pPr>
            <a:lvl3pPr>
              <a:defRPr b="1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1"/>
                </a:solidFill>
              </a:defRPr>
            </a:lvl4pPr>
            <a:lvl5pPr>
              <a:defRPr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r="58910"/>
          <a:stretch/>
        </p:blipFill>
        <p:spPr>
          <a:xfrm>
            <a:off x="331487" y="4569959"/>
            <a:ext cx="524572" cy="638321"/>
          </a:xfrm>
          <a:prstGeom prst="rect">
            <a:avLst/>
          </a:prstGeom>
        </p:spPr>
      </p:pic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3" y="4779115"/>
            <a:ext cx="216330" cy="222885"/>
          </a:xfrm>
          <a:prstGeom prst="rect">
            <a:avLst/>
          </a:prstGeom>
          <a:ln w="3175">
            <a:miter lim="400000"/>
          </a:ln>
        </p:spPr>
      </p:pic>
      <p:sp>
        <p:nvSpPr>
          <p:cNvPr id="14" name="Shape 112"/>
          <p:cNvSpPr/>
          <p:nvPr userDrawn="1"/>
        </p:nvSpPr>
        <p:spPr>
          <a:xfrm>
            <a:off x="1312665" y="4759137"/>
            <a:ext cx="3035576" cy="262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8 November 2016</a:t>
            </a:r>
          </a:p>
          <a:p>
            <a:pPr algn="l" defTabSz="241101">
              <a:lnSpc>
                <a:spcPct val="120000"/>
              </a:lnSpc>
              <a:defRPr sz="1400" spc="5">
                <a:latin typeface="+mn-lt"/>
                <a:ea typeface="+mn-ea"/>
                <a:cs typeface="+mn-cs"/>
                <a:sym typeface="Akkurat"/>
              </a:defRPr>
            </a:pPr>
            <a:r>
              <a:rPr lang="en-US" sz="600" spc="0" baseline="0" dirty="0">
                <a:solidFill>
                  <a:schemeClr val="tx1"/>
                </a:solidFill>
              </a:rPr>
              <a:t>© 2016 Stratus Solutions. All Rights Reserved. | www.stratussolutions.com </a:t>
            </a:r>
            <a:endParaRPr sz="600" spc="0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902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A6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86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ransition spd="med"/>
  <p:hf hdr="0" ftr="0" dt="0"/>
  <p:txStyles>
    <p:titleStyle>
      <a:lvl1pPr marL="0" marR="0" indent="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kkurat-Light"/>
        </a:defRPr>
      </a:lvl1pPr>
      <a:lvl2pPr marL="0" marR="0" indent="85725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kkurat-Light"/>
        </a:defRPr>
      </a:lvl2pPr>
      <a:lvl3pPr marL="0" marR="0" indent="17145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kkurat-Light"/>
        </a:defRPr>
      </a:lvl3pPr>
      <a:lvl4pPr marL="0" marR="0" indent="257175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kkurat-Light"/>
        </a:defRPr>
      </a:lvl4pPr>
      <a:lvl5pPr marL="0" marR="0" indent="34290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kkurat-Light"/>
        </a:defRPr>
      </a:lvl5pPr>
      <a:lvl6pPr marL="0" marR="0" indent="428625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kkurat-Light"/>
        </a:defRPr>
      </a:lvl6pPr>
      <a:lvl7pPr marL="0" marR="0" indent="51435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kkurat-Light"/>
        </a:defRPr>
      </a:lvl7pPr>
      <a:lvl8pPr marL="0" marR="0" indent="600075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kkurat-Light"/>
        </a:defRPr>
      </a:lvl8pPr>
      <a:lvl9pPr marL="0" marR="0" indent="68580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75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kkurat-Light"/>
        </a:defRPr>
      </a:lvl9pPr>
    </p:titleStyle>
    <p:bodyStyle>
      <a:lvl1pPr marL="0" marR="0" indent="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kkurat"/>
        </a:defRPr>
      </a:lvl1pPr>
      <a:lvl2pPr marL="0" marR="0" indent="85725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kkurat"/>
        </a:defRPr>
      </a:lvl2pPr>
      <a:lvl3pPr marL="0" marR="0" indent="17145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kkurat"/>
        </a:defRPr>
      </a:lvl3pPr>
      <a:lvl4pPr marL="0" marR="0" indent="257175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kkurat"/>
        </a:defRPr>
      </a:lvl4pPr>
      <a:lvl5pPr marL="0" marR="0" indent="34290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kkurat"/>
        </a:defRPr>
      </a:lvl5pPr>
      <a:lvl6pPr marL="0" marR="0" indent="428625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kkurat"/>
        </a:defRPr>
      </a:lvl6pPr>
      <a:lvl7pPr marL="0" marR="0" indent="51435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kkurat"/>
        </a:defRPr>
      </a:lvl7pPr>
      <a:lvl8pPr marL="0" marR="0" indent="600075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kkurat"/>
        </a:defRPr>
      </a:lvl8pPr>
      <a:lvl9pPr marL="0" marR="0" indent="685800" algn="l" defTabSz="30807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kkurat"/>
        </a:defRPr>
      </a:lvl9pPr>
    </p:bodyStyle>
    <p:otherStyle>
      <a:lvl1pPr marL="0" marR="0" indent="0" algn="ctr" defTabSz="3080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"/>
        </a:defRPr>
      </a:lvl1pPr>
      <a:lvl2pPr marL="0" marR="0" indent="85725" algn="ctr" defTabSz="3080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"/>
        </a:defRPr>
      </a:lvl2pPr>
      <a:lvl3pPr marL="0" marR="0" indent="171450" algn="ctr" defTabSz="3080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"/>
        </a:defRPr>
      </a:lvl3pPr>
      <a:lvl4pPr marL="0" marR="0" indent="257175" algn="ctr" defTabSz="3080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"/>
        </a:defRPr>
      </a:lvl4pPr>
      <a:lvl5pPr marL="0" marR="0" indent="342900" algn="ctr" defTabSz="3080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"/>
        </a:defRPr>
      </a:lvl5pPr>
      <a:lvl6pPr marL="0" marR="0" indent="428625" algn="ctr" defTabSz="3080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"/>
        </a:defRPr>
      </a:lvl6pPr>
      <a:lvl7pPr marL="0" marR="0" indent="514350" algn="ctr" defTabSz="3080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"/>
        </a:defRPr>
      </a:lvl7pPr>
      <a:lvl8pPr marL="0" marR="0" indent="600075" algn="ctr" defTabSz="3080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"/>
        </a:defRPr>
      </a:lvl8pPr>
      <a:lvl9pPr marL="0" marR="0" indent="685800" algn="ctr" defTabSz="3080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dpage@stratussolutions.com" TargetMode="External"/><Relationship Id="rId4" Type="http://schemas.openxmlformats.org/officeDocument/2006/relationships/hyperlink" Target="mailto:bprice@stratussolutions.co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jp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5" y="276029"/>
            <a:ext cx="1473726" cy="14158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7931" y="152715"/>
            <a:ext cx="7196069" cy="16624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defTabSz="821531" hangingPunct="0"/>
            <a:r>
              <a:rPr lang="en-US" sz="4000" b="1" dirty="0"/>
              <a:t>Dashboards for DevOps:</a:t>
            </a:r>
          </a:p>
          <a:p>
            <a:pPr defTabSz="821531" hangingPunct="0">
              <a:spcBef>
                <a:spcPts val="600"/>
              </a:spcBef>
            </a:pPr>
            <a:r>
              <a:rPr lang="en-US" sz="2800" dirty="0"/>
              <a:t>How to Set Up The Right Reports to Help Teams Monitor the Metrics that Matter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253" y="2894564"/>
            <a:ext cx="3276599" cy="83118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6555" y="1844046"/>
            <a:ext cx="8555495" cy="539090"/>
            <a:chOff x="226555" y="2482221"/>
            <a:chExt cx="8555495" cy="539090"/>
          </a:xfrm>
        </p:grpSpPr>
        <p:sp>
          <p:nvSpPr>
            <p:cNvPr id="5" name="TextBox 4"/>
            <p:cNvSpPr txBox="1"/>
            <p:nvPr/>
          </p:nvSpPr>
          <p:spPr>
            <a:xfrm>
              <a:off x="226555" y="2482221"/>
              <a:ext cx="8555495" cy="53909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821531" hangingPunct="0"/>
              <a:r>
                <a:rPr lang="en-US" sz="2800" b="1" dirty="0"/>
                <a:t>PRESENTED BY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333375" y="2751766"/>
              <a:ext cx="258977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066402" y="2751766"/>
              <a:ext cx="258977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" name="TextBox 9"/>
          <p:cNvSpPr txBox="1"/>
          <p:nvPr/>
        </p:nvSpPr>
        <p:spPr>
          <a:xfrm>
            <a:off x="2889741" y="3725753"/>
            <a:ext cx="3419622" cy="4775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www.stratussolutions.com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9921"/>
          <a:stretch/>
        </p:blipFill>
        <p:spPr>
          <a:xfrm>
            <a:off x="733725" y="2297411"/>
            <a:ext cx="1833229" cy="2162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b="10784"/>
          <a:stretch/>
        </p:blipFill>
        <p:spPr>
          <a:xfrm>
            <a:off x="6498073" y="2278361"/>
            <a:ext cx="1946974" cy="21414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466" y="4409963"/>
            <a:ext cx="2123882" cy="66220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Brian Price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VP, Commercial Services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4588" y="4407199"/>
            <a:ext cx="1778275" cy="10315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Dave Page</a:t>
            </a:r>
          </a:p>
          <a:p>
            <a:pPr algn="ctr" defTabSz="821531" hangingPunct="0"/>
            <a:r>
              <a:rPr lang="en-US" sz="160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Sr. DevOps Engineer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671315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9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8" y="1466225"/>
            <a:ext cx="847725" cy="847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5021" y="2685876"/>
            <a:ext cx="75739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DevOps Dashboard Demo</a:t>
            </a:r>
          </a:p>
        </p:txBody>
      </p:sp>
    </p:spTree>
    <p:extLst>
      <p:ext uri="{BB962C8B-B14F-4D97-AF65-F5344CB8AC3E}">
        <p14:creationId xmlns:p14="http://schemas.microsoft.com/office/powerpoint/2010/main" val="27511206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Highlighted Success Story #1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200" b="1" dirty="0"/>
              <a:t>Company:</a:t>
            </a:r>
            <a:r>
              <a:rPr lang="en-US" sz="1200" dirty="0"/>
              <a:t> Fortune 500 Aerospace and Defense Contractor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200" b="1" dirty="0"/>
              <a:t>Product:</a:t>
            </a:r>
            <a:r>
              <a:rPr lang="en-US" sz="1200" dirty="0"/>
              <a:t> Mission control system software for an unmanned aerial vehicle (UAV)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200" b="1" dirty="0"/>
              <a:t>Environment:</a:t>
            </a:r>
            <a:r>
              <a:rPr lang="en-US" sz="1200" dirty="0"/>
              <a:t> Virtualized On-</a:t>
            </a:r>
            <a:r>
              <a:rPr lang="en-US" sz="1200" dirty="0" err="1"/>
              <a:t>Prem</a:t>
            </a:r>
            <a:r>
              <a:rPr lang="en-US" sz="1200" dirty="0"/>
              <a:t> Leveraged by 10 Labs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200" b="1" dirty="0"/>
              <a:t>Problem: </a:t>
            </a:r>
            <a:r>
              <a:rPr lang="en-US" sz="1200" dirty="0"/>
              <a:t>Every Deployment Took ~12 days with upwards of 7 full time staff to perform</a:t>
            </a:r>
          </a:p>
          <a:p>
            <a:pPr marL="0" lvl="1" indent="0">
              <a:buNone/>
            </a:pPr>
            <a:endParaRPr lang="en-US" sz="1200" dirty="0"/>
          </a:p>
          <a:p>
            <a:pPr marL="0" lvl="1" indent="0">
              <a:buNone/>
            </a:pPr>
            <a:r>
              <a:rPr lang="en-US" sz="1200" dirty="0"/>
              <a:t>By integrating Electric Cloud’s Electric Flow continuous delivery platform to automate releases and integrate their existing DevOps workflow tools together we reduced deployment time to ~3 days with only 2 staff.</a:t>
            </a:r>
          </a:p>
          <a:p>
            <a:pPr marL="0" lvl="1" indent="0">
              <a:buNone/>
            </a:pPr>
            <a:endParaRPr lang="en-US" sz="1200" b="1" dirty="0"/>
          </a:p>
          <a:p>
            <a:pPr marL="0" lvl="1" indent="0">
              <a:buNone/>
            </a:pPr>
            <a:r>
              <a:rPr lang="en-US" sz="1200" b="1" dirty="0"/>
              <a:t>Efficiency Savings: </a:t>
            </a:r>
            <a:r>
              <a:rPr lang="en-US" sz="1200" dirty="0"/>
              <a:t>~600 Man Hours Per Month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10</a:t>
            </a:fld>
            <a:endParaRPr lang="uk-UA" dirty="0"/>
          </a:p>
        </p:txBody>
      </p:sp>
      <p:grpSp>
        <p:nvGrpSpPr>
          <p:cNvPr id="8" name="Shape 348"/>
          <p:cNvGrpSpPr/>
          <p:nvPr/>
        </p:nvGrpSpPr>
        <p:grpSpPr>
          <a:xfrm>
            <a:off x="453576" y="1916344"/>
            <a:ext cx="2346867" cy="1786499"/>
            <a:chOff x="318925" y="2981775"/>
            <a:chExt cx="2802999" cy="2133719"/>
          </a:xfrm>
        </p:grpSpPr>
        <p:grpSp>
          <p:nvGrpSpPr>
            <p:cNvPr id="9" name="Shape 349"/>
            <p:cNvGrpSpPr/>
            <p:nvPr/>
          </p:nvGrpSpPr>
          <p:grpSpPr>
            <a:xfrm>
              <a:off x="2328125" y="2981775"/>
              <a:ext cx="793800" cy="2133719"/>
              <a:chOff x="1938775" y="2990575"/>
              <a:chExt cx="793800" cy="2133719"/>
            </a:xfrm>
          </p:grpSpPr>
          <p:sp>
            <p:nvSpPr>
              <p:cNvPr id="23" name="Shape 350"/>
              <p:cNvSpPr txBox="1"/>
              <p:nvPr/>
            </p:nvSpPr>
            <p:spPr>
              <a:xfrm>
                <a:off x="1938775" y="2990575"/>
                <a:ext cx="793800" cy="4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82283" tIns="82283" rIns="82283" bIns="82283" anchor="t" anchorCtr="0">
                <a:noAutofit/>
              </a:bodyPr>
              <a:lstStyle/>
              <a:p>
                <a:pPr algn="ctr"/>
                <a:r>
                  <a:rPr lang="en-US" sz="1215" b="1">
                    <a:solidFill>
                      <a:srgbClr val="FFFFFF"/>
                    </a:solidFill>
                  </a:rPr>
                  <a:t>After</a:t>
                </a:r>
              </a:p>
            </p:txBody>
          </p:sp>
          <p:pic>
            <p:nvPicPr>
              <p:cNvPr id="24" name="Shape 351" descr="user-black-close-up-shape.png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988199" y="3634873"/>
                <a:ext cx="324998" cy="324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Shape 352" descr="user-black-close-up-shape.png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358151" y="3634873"/>
                <a:ext cx="324998" cy="324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Shape 353" descr="calendar-3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88200" y="4429322"/>
                <a:ext cx="694959" cy="694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" name="Shape 354"/>
            <p:cNvGrpSpPr/>
            <p:nvPr/>
          </p:nvGrpSpPr>
          <p:grpSpPr>
            <a:xfrm>
              <a:off x="318925" y="2990570"/>
              <a:ext cx="1094000" cy="2098229"/>
              <a:chOff x="318925" y="2990570"/>
              <a:chExt cx="1094000" cy="2098229"/>
            </a:xfrm>
          </p:grpSpPr>
          <p:sp>
            <p:nvSpPr>
              <p:cNvPr id="13" name="Shape 355"/>
              <p:cNvSpPr txBox="1"/>
              <p:nvPr/>
            </p:nvSpPr>
            <p:spPr>
              <a:xfrm>
                <a:off x="426564" y="2990570"/>
                <a:ext cx="875100" cy="48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82283" tIns="82283" rIns="82283" bIns="82283" anchor="t" anchorCtr="0">
                <a:noAutofit/>
              </a:bodyPr>
              <a:lstStyle/>
              <a:p>
                <a:pPr algn="ctr"/>
                <a:r>
                  <a:rPr lang="en-US" sz="1215" b="1">
                    <a:solidFill>
                      <a:srgbClr val="FFFFFF"/>
                    </a:solidFill>
                  </a:rPr>
                  <a:t>Before</a:t>
                </a:r>
              </a:p>
            </p:txBody>
          </p:sp>
          <p:grpSp>
            <p:nvGrpSpPr>
              <p:cNvPr id="14" name="Shape 356"/>
              <p:cNvGrpSpPr/>
              <p:nvPr/>
            </p:nvGrpSpPr>
            <p:grpSpPr>
              <a:xfrm>
                <a:off x="318925" y="3495475"/>
                <a:ext cx="1094000" cy="585499"/>
                <a:chOff x="318925" y="3495475"/>
                <a:chExt cx="1094000" cy="585499"/>
              </a:xfrm>
            </p:grpSpPr>
            <p:pic>
              <p:nvPicPr>
                <p:cNvPr id="16" name="Shape 357" descr="user-black-close-up-shape.png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468662" y="3495475"/>
                  <a:ext cx="297148" cy="292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" name="Shape 358" descr="user-black-close-up-shape.png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715530" y="3495475"/>
                  <a:ext cx="297148" cy="292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Shape 359" descr="user-black-close-up-shape.png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978601" y="3495475"/>
                  <a:ext cx="297148" cy="292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Shape 360" descr="user-black-close-up-shape.png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18925" y="3788224"/>
                  <a:ext cx="297148" cy="292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" name="Shape 361" descr="user-black-close-up-shape.png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87856" y="3788224"/>
                  <a:ext cx="297148" cy="292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" name="Shape 362" descr="user-black-close-up-shape.png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38382" y="3788224"/>
                  <a:ext cx="297148" cy="292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" name="Shape 363" descr="user-black-close-up-shape.png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115777" y="3788224"/>
                  <a:ext cx="297148" cy="2927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5" name="Shape 364" descr="calendar-12.png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6615" y="4393828"/>
                <a:ext cx="694959" cy="6949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" name="Shape 365"/>
            <p:cNvSpPr/>
            <p:nvPr/>
          </p:nvSpPr>
          <p:spPr>
            <a:xfrm>
              <a:off x="1561810" y="3626075"/>
              <a:ext cx="617400" cy="324300"/>
            </a:xfrm>
            <a:prstGeom prst="rightArrow">
              <a:avLst>
                <a:gd name="adj1" fmla="val 35183"/>
                <a:gd name="adj2" fmla="val 49428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82283" tIns="82283" rIns="82283" bIns="82283" anchor="ctr" anchorCtr="0">
              <a:noAutofit/>
            </a:bodyPr>
            <a:lstStyle/>
            <a:p>
              <a:endParaRPr sz="1215"/>
            </a:p>
          </p:txBody>
        </p:sp>
        <p:sp>
          <p:nvSpPr>
            <p:cNvPr id="12" name="Shape 366"/>
            <p:cNvSpPr/>
            <p:nvPr/>
          </p:nvSpPr>
          <p:spPr>
            <a:xfrm>
              <a:off x="1561823" y="4605837"/>
              <a:ext cx="617400" cy="324300"/>
            </a:xfrm>
            <a:prstGeom prst="rightArrow">
              <a:avLst>
                <a:gd name="adj1" fmla="val 35183"/>
                <a:gd name="adj2" fmla="val 49428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82283" tIns="82283" rIns="82283" bIns="82283" anchor="ctr" anchorCtr="0">
              <a:noAutofit/>
            </a:bodyPr>
            <a:lstStyle/>
            <a:p>
              <a:endParaRPr sz="1215"/>
            </a:p>
          </p:txBody>
        </p:sp>
      </p:grpSp>
    </p:spTree>
    <p:extLst>
      <p:ext uri="{BB962C8B-B14F-4D97-AF65-F5344CB8AC3E}">
        <p14:creationId xmlns:p14="http://schemas.microsoft.com/office/powerpoint/2010/main" val="23290934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Highlighted Success Story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1200" b="1" dirty="0"/>
              <a:t>Company:</a:t>
            </a:r>
            <a:r>
              <a:rPr lang="en-US" sz="1200" dirty="0"/>
              <a:t> Big Four Professional Services Company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200" b="1" dirty="0"/>
              <a:t>Product:</a:t>
            </a:r>
            <a:r>
              <a:rPr lang="en-US" sz="1200" dirty="0"/>
              <a:t> Healthcare Application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200" b="1" dirty="0"/>
              <a:t>Environment:</a:t>
            </a:r>
            <a:r>
              <a:rPr lang="en-US" sz="1200" dirty="0"/>
              <a:t> Hybrid Cloud (VMWare and MS Azure)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200" b="1" dirty="0"/>
              <a:t>Problem: </a:t>
            </a:r>
            <a:r>
              <a:rPr lang="en-US" sz="1200" dirty="0"/>
              <a:t>Developers were taking too long to fix issues. DevOps technology use was disjoint.</a:t>
            </a:r>
          </a:p>
          <a:p>
            <a:pPr marL="0" lvl="1" indent="0">
              <a:buNone/>
            </a:pPr>
            <a:endParaRPr lang="en-US" sz="1200" dirty="0"/>
          </a:p>
          <a:p>
            <a:pPr marL="0" lvl="1" indent="0">
              <a:buNone/>
            </a:pPr>
            <a:r>
              <a:rPr lang="en-US" sz="1200" dirty="0"/>
              <a:t>By integrating and configuring a more robust testing tool suite and implementing a dashboard across the DevOps environment to identify key bottlenecks, the product delivery lifecycle was streamlined, accelerating production releases.</a:t>
            </a:r>
          </a:p>
          <a:p>
            <a:pPr marL="0" lvl="1" indent="0">
              <a:buNone/>
            </a:pPr>
            <a:endParaRPr lang="en-US" sz="1200" b="1" dirty="0"/>
          </a:p>
          <a:p>
            <a:pPr marL="0" lvl="1" indent="0">
              <a:buNone/>
            </a:pPr>
            <a:r>
              <a:rPr lang="en-US" sz="1200" b="1" dirty="0"/>
              <a:t>Efficiency Gained: </a:t>
            </a:r>
            <a:r>
              <a:rPr lang="en-US" sz="1200" dirty="0"/>
              <a:t>15% Increase in team productivity in 3 months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11</a:t>
            </a:fld>
            <a:endParaRPr lang="uk-UA" dirty="0"/>
          </a:p>
        </p:txBody>
      </p:sp>
      <p:grpSp>
        <p:nvGrpSpPr>
          <p:cNvPr id="27" name="Shape 403"/>
          <p:cNvGrpSpPr/>
          <p:nvPr/>
        </p:nvGrpSpPr>
        <p:grpSpPr>
          <a:xfrm>
            <a:off x="772403" y="2191986"/>
            <a:ext cx="1709213" cy="1065690"/>
            <a:chOff x="534825" y="3468750"/>
            <a:chExt cx="1899125" cy="1184100"/>
          </a:xfrm>
        </p:grpSpPr>
        <p:sp>
          <p:nvSpPr>
            <p:cNvPr id="28" name="Shape 404"/>
            <p:cNvSpPr txBox="1"/>
            <p:nvPr/>
          </p:nvSpPr>
          <p:spPr>
            <a:xfrm>
              <a:off x="534825" y="3468750"/>
              <a:ext cx="1528200" cy="1184100"/>
            </a:xfrm>
            <a:prstGeom prst="rect">
              <a:avLst/>
            </a:prstGeom>
            <a:noFill/>
            <a:ln>
              <a:noFill/>
            </a:ln>
          </p:spPr>
          <p:txBody>
            <a:bodyPr lIns="82283" tIns="82283" rIns="82283" bIns="82283" anchor="t" anchorCtr="0">
              <a:noAutofit/>
            </a:bodyPr>
            <a:lstStyle/>
            <a:p>
              <a:r>
                <a:rPr lang="en-US" sz="4320" b="1" dirty="0">
                  <a:solidFill>
                    <a:srgbClr val="FFFFFF"/>
                  </a:solidFill>
                </a:rPr>
                <a:t>15%</a:t>
              </a:r>
            </a:p>
            <a:p>
              <a:r>
                <a:rPr lang="en-US" sz="1530" dirty="0">
                  <a:solidFill>
                    <a:srgbClr val="FFFFFF"/>
                  </a:solidFill>
                </a:rPr>
                <a:t>Productivity</a:t>
              </a:r>
            </a:p>
          </p:txBody>
        </p:sp>
        <p:sp>
          <p:nvSpPr>
            <p:cNvPr id="29" name="Shape 405"/>
            <p:cNvSpPr/>
            <p:nvPr/>
          </p:nvSpPr>
          <p:spPr>
            <a:xfrm>
              <a:off x="1975550" y="3698325"/>
              <a:ext cx="458400" cy="802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82283" tIns="82283" rIns="82283" bIns="82283" anchor="ctr" anchorCtr="0">
              <a:noAutofit/>
            </a:bodyPr>
            <a:lstStyle/>
            <a:p>
              <a:endParaRPr sz="1215"/>
            </a:p>
          </p:txBody>
        </p:sp>
      </p:grpSp>
    </p:spTree>
    <p:extLst>
      <p:ext uri="{BB962C8B-B14F-4D97-AF65-F5344CB8AC3E}">
        <p14:creationId xmlns:p14="http://schemas.microsoft.com/office/powerpoint/2010/main" val="12606775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785021" y="2160189"/>
            <a:ext cx="75739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524901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4" name="Shape 418"/>
          <p:cNvSpPr txBox="1">
            <a:spLocks/>
          </p:cNvSpPr>
          <p:nvPr/>
        </p:nvSpPr>
        <p:spPr>
          <a:xfrm>
            <a:off x="2186609" y="1046998"/>
            <a:ext cx="4770782" cy="43551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>
            <a:lvl1pPr marL="0" marR="0" indent="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1pPr>
            <a:lvl2pPr marL="0" marR="0" indent="857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2pPr>
            <a:lvl3pPr marL="0" marR="0" indent="1714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3pPr>
            <a:lvl4pPr marL="0" marR="0" indent="2571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4pPr>
            <a:lvl5pPr marL="0" marR="0" indent="3429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5pPr>
            <a:lvl6pPr marL="0" marR="0" indent="4286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6pPr>
            <a:lvl7pPr marL="0" marR="0" indent="5143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7pPr>
            <a:lvl8pPr marL="0" marR="0" indent="6000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8pPr>
            <a:lvl9pPr marL="0" marR="0" indent="6858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9pPr>
          </a:lstStyle>
          <a:p>
            <a:pPr algn="ctr"/>
            <a:r>
              <a:rPr lang="en-US" sz="1800" kern="0" dirty="0">
                <a:solidFill>
                  <a:schemeClr val="lt1"/>
                </a:solidFill>
              </a:rPr>
              <a:t>For More Information</a:t>
            </a:r>
          </a:p>
        </p:txBody>
      </p:sp>
      <p:sp>
        <p:nvSpPr>
          <p:cNvPr id="5" name="Shape 418"/>
          <p:cNvSpPr txBox="1">
            <a:spLocks/>
          </p:cNvSpPr>
          <p:nvPr/>
        </p:nvSpPr>
        <p:spPr>
          <a:xfrm>
            <a:off x="952736" y="1631799"/>
            <a:ext cx="3180522" cy="43551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>
            <a:lvl1pPr marL="0" marR="0" indent="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1pPr>
            <a:lvl2pPr marL="0" marR="0" indent="857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2pPr>
            <a:lvl3pPr marL="0" marR="0" indent="1714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3pPr>
            <a:lvl4pPr marL="0" marR="0" indent="2571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4pPr>
            <a:lvl5pPr marL="0" marR="0" indent="3429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5pPr>
            <a:lvl6pPr marL="0" marR="0" indent="4286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6pPr>
            <a:lvl7pPr marL="0" marR="0" indent="5143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7pPr>
            <a:lvl8pPr marL="0" marR="0" indent="6000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8pPr>
            <a:lvl9pPr marL="0" marR="0" indent="6858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9pPr>
          </a:lstStyle>
          <a:p>
            <a:pPr algn="ctr"/>
            <a:r>
              <a:rPr lang="en-US" sz="1600" b="1" kern="0" dirty="0">
                <a:solidFill>
                  <a:schemeClr val="lt1"/>
                </a:solidFill>
              </a:rPr>
              <a:t>Visit</a:t>
            </a:r>
          </a:p>
          <a:p>
            <a:pPr algn="ctr"/>
            <a:r>
              <a:rPr lang="en-US" sz="1600" kern="0" dirty="0">
                <a:solidFill>
                  <a:schemeClr val="lt1"/>
                </a:solidFill>
              </a:rPr>
              <a:t>stratussolutions.com/</a:t>
            </a:r>
            <a:r>
              <a:rPr lang="en-US" sz="1600" kern="0" dirty="0" err="1">
                <a:solidFill>
                  <a:schemeClr val="lt1"/>
                </a:solidFill>
              </a:rPr>
              <a:t>devops</a:t>
            </a:r>
            <a:endParaRPr lang="en-US" sz="1600" kern="0" dirty="0">
              <a:solidFill>
                <a:schemeClr val="lt1"/>
              </a:solidFill>
            </a:endParaRPr>
          </a:p>
        </p:txBody>
      </p:sp>
      <p:sp>
        <p:nvSpPr>
          <p:cNvPr id="6" name="Shape 418"/>
          <p:cNvSpPr txBox="1">
            <a:spLocks/>
          </p:cNvSpPr>
          <p:nvPr/>
        </p:nvSpPr>
        <p:spPr>
          <a:xfrm>
            <a:off x="4883647" y="1631799"/>
            <a:ext cx="3431872" cy="435510"/>
          </a:xfrm>
          <a:prstGeom prst="rect">
            <a:avLst/>
          </a:prstGeom>
        </p:spPr>
        <p:txBody>
          <a:bodyPr lIns="82283" tIns="82283" rIns="82283" bIns="82283" anchor="t" anchorCtr="0">
            <a:noAutofit/>
          </a:bodyPr>
          <a:lstStyle>
            <a:lvl1pPr marL="0" marR="0" indent="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1pPr>
            <a:lvl2pPr marL="0" marR="0" indent="857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2pPr>
            <a:lvl3pPr marL="0" marR="0" indent="1714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3pPr>
            <a:lvl4pPr marL="0" marR="0" indent="2571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4pPr>
            <a:lvl5pPr marL="0" marR="0" indent="3429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5pPr>
            <a:lvl6pPr marL="0" marR="0" indent="4286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6pPr>
            <a:lvl7pPr marL="0" marR="0" indent="5143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7pPr>
            <a:lvl8pPr marL="0" marR="0" indent="6000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8pPr>
            <a:lvl9pPr marL="0" marR="0" indent="6858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7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Akkurat-Light"/>
              </a:defRPr>
            </a:lvl9pPr>
          </a:lstStyle>
          <a:p>
            <a:pPr algn="ctr"/>
            <a:r>
              <a:rPr lang="en-US" sz="1600" b="1" kern="0" dirty="0">
                <a:solidFill>
                  <a:schemeClr val="lt1"/>
                </a:solidFill>
              </a:rPr>
              <a:t>Email</a:t>
            </a:r>
          </a:p>
          <a:p>
            <a:pPr algn="ctr"/>
            <a:r>
              <a:rPr lang="en-US" sz="1600" kern="0" dirty="0">
                <a:solidFill>
                  <a:schemeClr val="lt1"/>
                </a:solidFill>
              </a:rPr>
              <a:t>opportunities@stratussolutions.com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659834"/>
            <a:ext cx="0" cy="549965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Shape 417"/>
          <p:cNvSpPr txBox="1"/>
          <p:nvPr/>
        </p:nvSpPr>
        <p:spPr>
          <a:xfrm>
            <a:off x="2315340" y="2595105"/>
            <a:ext cx="4513320" cy="460350"/>
          </a:xfrm>
          <a:prstGeom prst="rect">
            <a:avLst/>
          </a:prstGeom>
          <a:noFill/>
          <a:ln>
            <a:noFill/>
          </a:ln>
        </p:spPr>
        <p:txBody>
          <a:bodyPr lIns="82283" tIns="82283" rIns="82283" bIns="82283" anchor="t" anchorCtr="0">
            <a:noAutofit/>
          </a:bodyPr>
          <a:lstStyle/>
          <a:p>
            <a:pPr algn="ctr"/>
            <a:r>
              <a:rPr lang="en-US" sz="1215" b="1" dirty="0">
                <a:solidFill>
                  <a:srgbClr val="FFFFFF"/>
                </a:solidFill>
              </a:rPr>
              <a:t>Or Contact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9921"/>
          <a:stretch/>
        </p:blipFill>
        <p:spPr>
          <a:xfrm>
            <a:off x="952736" y="3030804"/>
            <a:ext cx="1163645" cy="1372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10784"/>
          <a:stretch/>
        </p:blipFill>
        <p:spPr>
          <a:xfrm>
            <a:off x="5075601" y="2979805"/>
            <a:ext cx="1235845" cy="1359290"/>
          </a:xfrm>
          <a:prstGeom prst="rect">
            <a:avLst/>
          </a:prstGeom>
        </p:spPr>
      </p:pic>
      <p:sp>
        <p:nvSpPr>
          <p:cNvPr id="12" name="Shape 415"/>
          <p:cNvSpPr txBox="1"/>
          <p:nvPr/>
        </p:nvSpPr>
        <p:spPr>
          <a:xfrm>
            <a:off x="2252469" y="3237569"/>
            <a:ext cx="2301210" cy="849150"/>
          </a:xfrm>
          <a:prstGeom prst="rect">
            <a:avLst/>
          </a:prstGeom>
          <a:noFill/>
          <a:ln>
            <a:noFill/>
          </a:ln>
        </p:spPr>
        <p:txBody>
          <a:bodyPr lIns="82283" tIns="82283" rIns="82283" bIns="82283" anchor="t" anchorCtr="0">
            <a:noAutofit/>
          </a:bodyPr>
          <a:lstStyle/>
          <a:p>
            <a:r>
              <a:rPr lang="en-US" sz="1215" b="1" dirty="0">
                <a:solidFill>
                  <a:srgbClr val="FFFFFF"/>
                </a:solidFill>
              </a:rPr>
              <a:t>Brian Price</a:t>
            </a:r>
          </a:p>
          <a:p>
            <a:r>
              <a:rPr lang="en-US" sz="1215" dirty="0">
                <a:solidFill>
                  <a:srgbClr val="FFFFFF"/>
                </a:solidFill>
              </a:rPr>
              <a:t>VP of Commercial Services</a:t>
            </a:r>
          </a:p>
          <a:p>
            <a:r>
              <a:rPr lang="en-US" sz="1215" u="sng" dirty="0">
                <a:solidFill>
                  <a:srgbClr val="FFFFFF"/>
                </a:solidFill>
                <a:hlinkClick r:id="rId4"/>
              </a:rPr>
              <a:t>bprice@stratussolutions.com</a:t>
            </a:r>
          </a:p>
          <a:p>
            <a:r>
              <a:rPr lang="en-US" sz="1215" dirty="0">
                <a:solidFill>
                  <a:srgbClr val="FFFFFF"/>
                </a:solidFill>
              </a:rPr>
              <a:t>410-417-5317 x5080</a:t>
            </a:r>
          </a:p>
          <a:p>
            <a:endParaRPr sz="1215" dirty="0"/>
          </a:p>
          <a:p>
            <a:endParaRPr sz="1215" dirty="0"/>
          </a:p>
          <a:p>
            <a:endParaRPr sz="1215" dirty="0"/>
          </a:p>
        </p:txBody>
      </p:sp>
      <p:sp>
        <p:nvSpPr>
          <p:cNvPr id="13" name="Shape 416"/>
          <p:cNvSpPr txBox="1"/>
          <p:nvPr/>
        </p:nvSpPr>
        <p:spPr>
          <a:xfrm>
            <a:off x="6461326" y="3292451"/>
            <a:ext cx="2301210" cy="849150"/>
          </a:xfrm>
          <a:prstGeom prst="rect">
            <a:avLst/>
          </a:prstGeom>
          <a:noFill/>
          <a:ln>
            <a:noFill/>
          </a:ln>
        </p:spPr>
        <p:txBody>
          <a:bodyPr lIns="82283" tIns="82283" rIns="82283" bIns="82283" anchor="t" anchorCtr="0">
            <a:noAutofit/>
          </a:bodyPr>
          <a:lstStyle/>
          <a:p>
            <a:r>
              <a:rPr lang="en-US" sz="1215" b="1" dirty="0">
                <a:solidFill>
                  <a:srgbClr val="FFFFFF"/>
                </a:solidFill>
              </a:rPr>
              <a:t>Dave Page</a:t>
            </a:r>
          </a:p>
          <a:p>
            <a:r>
              <a:rPr lang="en-US" sz="1215" dirty="0">
                <a:solidFill>
                  <a:srgbClr val="FFFFFF"/>
                </a:solidFill>
              </a:rPr>
              <a:t>Sr. DevOps Engineer</a:t>
            </a:r>
          </a:p>
          <a:p>
            <a:r>
              <a:rPr lang="en-US" sz="1215" u="sng" dirty="0">
                <a:solidFill>
                  <a:srgbClr val="FFFFFF"/>
                </a:solidFill>
                <a:hlinkClick r:id="rId5"/>
              </a:rPr>
              <a:t>dpage@stratussolutions.com</a:t>
            </a:r>
          </a:p>
          <a:p>
            <a:r>
              <a:rPr lang="en-US" sz="1215" dirty="0">
                <a:solidFill>
                  <a:srgbClr val="FFFFFF"/>
                </a:solidFill>
              </a:rPr>
              <a:t>410-417-5317 x5014</a:t>
            </a:r>
          </a:p>
          <a:p>
            <a:endParaRPr sz="1215" dirty="0"/>
          </a:p>
          <a:p>
            <a:endParaRPr sz="1215" dirty="0"/>
          </a:p>
          <a:p>
            <a:endParaRPr sz="1215" dirty="0"/>
          </a:p>
        </p:txBody>
      </p:sp>
    </p:spTree>
    <p:extLst>
      <p:ext uri="{BB962C8B-B14F-4D97-AF65-F5344CB8AC3E}">
        <p14:creationId xmlns:p14="http://schemas.microsoft.com/office/powerpoint/2010/main" val="10347071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785021" y="2175668"/>
            <a:ext cx="75739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7351104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15</a:t>
            </a:fld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589"/>
            <a:ext cx="9144000" cy="432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650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16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77"/>
            <a:ext cx="9144000" cy="485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0707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17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98"/>
            <a:ext cx="9144000" cy="43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546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18</a:t>
            </a:fld>
            <a:endParaRPr lang="uk-U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845"/>
            <a:ext cx="9144000" cy="41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06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8258" y="1813285"/>
            <a:ext cx="4667690" cy="238643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Overview of Stratus Solutions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The Software Efficiency Challenge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The Value of DevOps Dashboards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DevOps Dashboard Examples and Demo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Customer Success Stories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101108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Stratus Solutions</a:t>
            </a:r>
            <a:br>
              <a:rPr lang="en-US" dirty="0"/>
            </a:br>
            <a:r>
              <a:rPr lang="en-US" b="0" dirty="0"/>
              <a:t>Company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55197" y="902658"/>
            <a:ext cx="6730994" cy="3631638"/>
          </a:xfrm>
        </p:spPr>
        <p:txBody>
          <a:bodyPr/>
          <a:lstStyle/>
          <a:p>
            <a:pPr lvl="0" defTabSz="914400">
              <a:buClr>
                <a:srgbClr val="000000"/>
              </a:buClr>
            </a:pPr>
            <a:r>
              <a:rPr lang="en-US" sz="2000" b="0" dirty="0">
                <a:solidFill>
                  <a:srgbClr val="000000"/>
                </a:solidFill>
                <a:cs typeface="Arial"/>
                <a:sym typeface="Akkurat-Light"/>
              </a:rPr>
              <a:t>Stratus Solutions is a technology partner that enables purpose-led organizations to achieve more</a:t>
            </a:r>
            <a:endParaRPr lang="en-US" sz="2000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  <a:p>
            <a:pPr lvl="0" defTabSz="914400">
              <a:buClr>
                <a:srgbClr val="000000"/>
              </a:buClr>
            </a:pPr>
            <a:endParaRPr lang="en-US" sz="2000" b="0" dirty="0">
              <a:solidFill>
                <a:srgbClr val="000000"/>
              </a:solidFill>
              <a:cs typeface="Arial"/>
              <a:sym typeface="Akkurat-Light"/>
            </a:endParaRPr>
          </a:p>
          <a:p>
            <a:pPr lvl="0" defTabSz="914400">
              <a:buClr>
                <a:srgbClr val="000000"/>
              </a:buClr>
            </a:pPr>
            <a:r>
              <a:rPr lang="en-US" sz="2000" b="0" dirty="0">
                <a:solidFill>
                  <a:srgbClr val="000000"/>
                </a:solidFill>
                <a:cs typeface="Arial"/>
                <a:sym typeface="Akkurat-Light"/>
              </a:rPr>
              <a:t>Our areas of expertise include </a:t>
            </a:r>
            <a:r>
              <a:rPr lang="en-US" sz="2000" dirty="0">
                <a:solidFill>
                  <a:srgbClr val="000000"/>
                </a:solidFill>
                <a:cs typeface="Arial"/>
                <a:sym typeface="Akkurat-Light"/>
              </a:rPr>
              <a:t>DevOps,</a:t>
            </a:r>
            <a:r>
              <a:rPr lang="en-US" sz="2000" b="0" dirty="0">
                <a:solidFill>
                  <a:srgbClr val="000000"/>
                </a:solidFill>
                <a:cs typeface="Arial"/>
                <a:sym typeface="Akkurat-Light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Arial"/>
                <a:sym typeface="Akkurat-Light"/>
              </a:rPr>
              <a:t>cloud infrastructure, and cyber security</a:t>
            </a:r>
            <a:endParaRPr lang="en-US" sz="20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Arial"/>
            </a:endParaRP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Our Core Competencies</a:t>
            </a:r>
          </a:p>
        </p:txBody>
      </p:sp>
      <p:sp>
        <p:nvSpPr>
          <p:cNvPr id="8" name="Shape 173"/>
          <p:cNvSpPr/>
          <p:nvPr/>
        </p:nvSpPr>
        <p:spPr>
          <a:xfrm>
            <a:off x="4309972" y="2854459"/>
            <a:ext cx="1943398" cy="1204613"/>
          </a:xfrm>
          <a:prstGeom prst="rect">
            <a:avLst/>
          </a:prstGeom>
          <a:blipFill>
            <a:blip r:embed="rId2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0459" tIns="100459" rIns="100459" bIns="100459"/>
          <a:lstStyle>
            <a:lvl1pPr algn="l" defTabSz="178593">
              <a:lnSpc>
                <a:spcPct val="120000"/>
              </a:lnSpc>
              <a:spcBef>
                <a:spcPts val="2100"/>
              </a:spcBef>
              <a:defRPr sz="1600">
                <a:latin typeface="+mn-lt"/>
                <a:ea typeface="+mn-ea"/>
                <a:cs typeface="+mn-cs"/>
                <a:sym typeface="Akkurat"/>
              </a:defRPr>
            </a:lvl1pPr>
          </a:lstStyle>
          <a:p>
            <a:r>
              <a:rPr lang="en-US" sz="1050" b="1" dirty="0"/>
              <a:t>Cloud Infrastructure</a:t>
            </a:r>
          </a:p>
          <a:p>
            <a:pPr>
              <a:spcBef>
                <a:spcPts val="900"/>
              </a:spcBef>
            </a:pPr>
            <a:r>
              <a:rPr lang="en-US" sz="900" dirty="0"/>
              <a:t>Innovative solutions to help major companies and Government agencies to change the way they scale their IT infrastructure. </a:t>
            </a:r>
            <a:endParaRPr sz="900" dirty="0"/>
          </a:p>
        </p:txBody>
      </p:sp>
      <p:sp>
        <p:nvSpPr>
          <p:cNvPr id="9" name="Shape 174"/>
          <p:cNvSpPr/>
          <p:nvPr/>
        </p:nvSpPr>
        <p:spPr>
          <a:xfrm>
            <a:off x="6543886" y="2854459"/>
            <a:ext cx="1943398" cy="1204613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0459" tIns="100459" rIns="100459" bIns="100459"/>
          <a:lstStyle>
            <a:lvl1pPr algn="l" defTabSz="178593">
              <a:lnSpc>
                <a:spcPct val="120000"/>
              </a:lnSpc>
              <a:spcBef>
                <a:spcPts val="21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Akkurat"/>
              </a:defRPr>
            </a:lvl1pPr>
          </a:lstStyle>
          <a:p>
            <a:r>
              <a:rPr lang="en-US" sz="1050" b="1" dirty="0">
                <a:solidFill>
                  <a:schemeClr val="tx1"/>
                </a:solidFill>
              </a:rPr>
              <a:t>Cyber Security</a:t>
            </a:r>
          </a:p>
          <a:p>
            <a:pPr>
              <a:spcBef>
                <a:spcPts val="900"/>
              </a:spcBef>
            </a:pPr>
            <a:r>
              <a:rPr lang="en-US" sz="900" dirty="0">
                <a:solidFill>
                  <a:schemeClr val="tx1"/>
                </a:solidFill>
              </a:rPr>
              <a:t>Infused security techniques and best practices to ensure organizations meet regulatory standards and respond to threats.</a:t>
            </a:r>
            <a:endParaRPr sz="900" dirty="0">
              <a:solidFill>
                <a:schemeClr val="tx1"/>
              </a:solidFill>
            </a:endParaRPr>
          </a:p>
        </p:txBody>
      </p:sp>
      <p:sp>
        <p:nvSpPr>
          <p:cNvPr id="10" name="Shape 175"/>
          <p:cNvSpPr/>
          <p:nvPr/>
        </p:nvSpPr>
        <p:spPr>
          <a:xfrm>
            <a:off x="2059469" y="2854460"/>
            <a:ext cx="1943398" cy="1204614"/>
          </a:xfrm>
          <a:prstGeom prst="rect">
            <a:avLst/>
          </a:prstGeom>
          <a:blipFill>
            <a:blip r:embed="rId4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0459" tIns="100459" rIns="100459" bIns="100459"/>
          <a:lstStyle>
            <a:lvl1pPr algn="l" defTabSz="178593">
              <a:lnSpc>
                <a:spcPct val="120000"/>
              </a:lnSpc>
              <a:spcBef>
                <a:spcPts val="2100"/>
              </a:spcBef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Akkurat"/>
              </a:defRPr>
            </a:lvl1pPr>
          </a:lstStyle>
          <a:p>
            <a:r>
              <a:rPr lang="en-US" sz="1050" b="1" dirty="0"/>
              <a:t>Developer Operations</a:t>
            </a:r>
          </a:p>
          <a:p>
            <a:pPr>
              <a:spcBef>
                <a:spcPts val="900"/>
              </a:spcBef>
            </a:pPr>
            <a:r>
              <a:rPr lang="en-US" sz="900" dirty="0"/>
              <a:t>Complete DevOps engineering services that enable teams to accelerate their software delivery and achieve efficiencies.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1" y="1491997"/>
            <a:ext cx="1816415" cy="1362312"/>
          </a:xfrm>
          <a:prstGeom prst="rect">
            <a:avLst/>
          </a:prstGeom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177661" y="2692861"/>
            <a:ext cx="1511992" cy="408145"/>
          </a:xfrm>
          <a:prstGeom prst="rect">
            <a:avLst/>
          </a:prstGeom>
        </p:spPr>
        <p:txBody>
          <a:bodyPr/>
          <a:lstStyle>
            <a:lvl1pPr marL="0" marR="0" indent="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1pPr>
            <a:lvl2pPr marL="0" marR="0" indent="857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2pPr>
            <a:lvl3pPr marL="0" marR="0" indent="1714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3pPr>
            <a:lvl4pPr marL="0" marR="0" indent="2571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4pPr>
            <a:lvl5pPr marL="0" marR="0" indent="3429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5pPr>
            <a:lvl6pPr marL="0" marR="0" indent="4286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6pPr>
            <a:lvl7pPr marL="0" marR="0" indent="5143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7pPr>
            <a:lvl8pPr marL="0" marR="0" indent="6000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8pPr>
            <a:lvl9pPr marL="0" marR="0" indent="6858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9pPr>
          </a:lstStyle>
          <a:p>
            <a:pPr algn="ctr"/>
            <a:r>
              <a:rPr lang="en-US" sz="900" kern="0" dirty="0"/>
              <a:t>Headquartered</a:t>
            </a:r>
          </a:p>
          <a:p>
            <a:pPr algn="ctr"/>
            <a:r>
              <a:rPr lang="en-US" sz="900" kern="0" dirty="0"/>
              <a:t>in Fulton, MD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38" y="3208539"/>
            <a:ext cx="923882" cy="923882"/>
          </a:xfrm>
          <a:prstGeom prst="rect">
            <a:avLst/>
          </a:prstGeom>
        </p:spPr>
      </p:pic>
      <p:sp>
        <p:nvSpPr>
          <p:cNvPr id="14" name="Text Placeholder 6"/>
          <p:cNvSpPr txBox="1">
            <a:spLocks/>
          </p:cNvSpPr>
          <p:nvPr/>
        </p:nvSpPr>
        <p:spPr>
          <a:xfrm>
            <a:off x="177661" y="4148523"/>
            <a:ext cx="1511992" cy="408145"/>
          </a:xfrm>
          <a:prstGeom prst="rect">
            <a:avLst/>
          </a:prstGeom>
        </p:spPr>
        <p:txBody>
          <a:bodyPr/>
          <a:lstStyle>
            <a:lvl1pPr marL="0" marR="0" indent="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1pPr>
            <a:lvl2pPr marL="0" marR="0" indent="857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2pPr>
            <a:lvl3pPr marL="0" marR="0" indent="1714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3pPr>
            <a:lvl4pPr marL="0" marR="0" indent="2571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4pPr>
            <a:lvl5pPr marL="0" marR="0" indent="3429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5pPr>
            <a:lvl6pPr marL="0" marR="0" indent="4286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6pPr>
            <a:lvl7pPr marL="0" marR="0" indent="5143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7pPr>
            <a:lvl8pPr marL="0" marR="0" indent="6000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8pPr>
            <a:lvl9pPr marL="0" marR="0" indent="6858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9pPr>
          </a:lstStyle>
          <a:p>
            <a:pPr lvl="0" algn="ctr" defTabSz="685800"/>
            <a:r>
              <a:rPr lang="en-US" sz="900" kern="0" dirty="0"/>
              <a:t>Ranked #925 in</a:t>
            </a:r>
          </a:p>
          <a:p>
            <a:pPr lvl="0" algn="ctr" defTabSz="685800"/>
            <a:r>
              <a:rPr lang="en-US" sz="2000" kern="0" dirty="0">
                <a:solidFill>
                  <a:srgbClr val="000000"/>
                </a:solidFill>
              </a:rPr>
              <a:t>2016</a:t>
            </a:r>
          </a:p>
          <a:p>
            <a:pPr algn="ctr"/>
            <a:endParaRPr lang="en-US" sz="900" kern="0" dirty="0"/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184273" y="1092665"/>
            <a:ext cx="1511992" cy="408145"/>
          </a:xfrm>
          <a:prstGeom prst="rect">
            <a:avLst/>
          </a:prstGeom>
        </p:spPr>
        <p:txBody>
          <a:bodyPr/>
          <a:lstStyle>
            <a:lvl1pPr marL="0" marR="0" indent="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1pPr>
            <a:lvl2pPr marL="0" marR="0" indent="857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2pPr>
            <a:lvl3pPr marL="0" marR="0" indent="1714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3pPr>
            <a:lvl4pPr marL="0" marR="0" indent="2571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4pPr>
            <a:lvl5pPr marL="0" marR="0" indent="3429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1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5pPr>
            <a:lvl6pPr marL="0" marR="0" indent="42862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6pPr>
            <a:lvl7pPr marL="0" marR="0" indent="51435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7pPr>
            <a:lvl8pPr marL="0" marR="0" indent="600075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8pPr>
            <a:lvl9pPr marL="0" marR="0" indent="685800" algn="l" defTabSz="30807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5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kkurat"/>
              </a:defRPr>
            </a:lvl9pPr>
          </a:lstStyle>
          <a:p>
            <a:pPr algn="ctr"/>
            <a:r>
              <a:rPr lang="en-US" sz="900" kern="0" dirty="0"/>
              <a:t>Founded in</a:t>
            </a:r>
          </a:p>
          <a:p>
            <a:pPr algn="ctr"/>
            <a:r>
              <a:rPr lang="en-US" sz="2000" kern="0" dirty="0"/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23731639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Shape 122"/>
          <p:cNvSpPr txBox="1">
            <a:spLocks/>
          </p:cNvSpPr>
          <p:nvPr/>
        </p:nvSpPr>
        <p:spPr>
          <a:xfrm>
            <a:off x="363499" y="477216"/>
            <a:ext cx="3327351" cy="99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Software Efficiency Challenge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702634" y="1400865"/>
            <a:ext cx="4279909" cy="2782673"/>
            <a:chOff x="1693849" y="345250"/>
            <a:chExt cx="7069825" cy="4596595"/>
          </a:xfrm>
        </p:grpSpPr>
        <p:sp>
          <p:nvSpPr>
            <p:cNvPr id="9" name="Rectangle 8"/>
            <p:cNvSpPr/>
            <p:nvPr/>
          </p:nvSpPr>
          <p:spPr>
            <a:xfrm>
              <a:off x="1693849" y="345250"/>
              <a:ext cx="7069825" cy="4596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0" name="Shape 15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14173" y="1031452"/>
              <a:ext cx="1872263" cy="936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1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9413" y="345250"/>
              <a:ext cx="1697383" cy="1132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Shape 1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25978" y="4408480"/>
              <a:ext cx="824293" cy="397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1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88821" y="2695324"/>
              <a:ext cx="526500" cy="52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16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52886" y="1182246"/>
              <a:ext cx="635400" cy="5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1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71047" y="2638220"/>
              <a:ext cx="1830416" cy="741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78898" y="3371272"/>
              <a:ext cx="1830417" cy="854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12661" y="1182244"/>
              <a:ext cx="1897679" cy="597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1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852766" y="762784"/>
              <a:ext cx="2196075" cy="296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16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9022" y="3510820"/>
              <a:ext cx="1538037" cy="70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Shape 16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737095" y="4283573"/>
              <a:ext cx="2037367" cy="647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Shape 16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472775" y="3667039"/>
              <a:ext cx="1830418" cy="411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17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512895" y="2751701"/>
              <a:ext cx="2196065" cy="526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17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832107" y="1930287"/>
              <a:ext cx="1830417" cy="588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Shape 172"/>
            <p:cNvGrpSpPr/>
            <p:nvPr/>
          </p:nvGrpSpPr>
          <p:grpSpPr>
            <a:xfrm>
              <a:off x="4759126" y="4344282"/>
              <a:ext cx="1872282" cy="597563"/>
              <a:chOff x="4648534" y="4323960"/>
              <a:chExt cx="1935375" cy="617700"/>
            </a:xfrm>
          </p:grpSpPr>
          <p:pic>
            <p:nvPicPr>
              <p:cNvPr id="35" name="Shape 173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648534" y="4323960"/>
                <a:ext cx="725501" cy="5441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" name="Shape 174"/>
              <p:cNvSpPr txBox="1"/>
              <p:nvPr/>
            </p:nvSpPr>
            <p:spPr>
              <a:xfrm>
                <a:off x="5256710" y="4323960"/>
                <a:ext cx="1327200" cy="61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 Rounded MT Bold" charset="0"/>
                    <a:ea typeface="Arial Rounded MT Bold" charset="0"/>
                    <a:cs typeface="Arial Rounded MT Bold" charset="0"/>
                    <a:sym typeface="Ubuntu"/>
                  </a:rPr>
                  <a:t>GITLAB</a:t>
                </a:r>
              </a:p>
            </p:txBody>
          </p:sp>
        </p:grpSp>
        <p:pic>
          <p:nvPicPr>
            <p:cNvPr id="25" name="Shape 17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906513" y="2701405"/>
              <a:ext cx="1551496" cy="647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17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856224" y="2041729"/>
              <a:ext cx="2747561" cy="3979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" name="Shape 177"/>
            <p:cNvGrpSpPr/>
            <p:nvPr/>
          </p:nvGrpSpPr>
          <p:grpSpPr>
            <a:xfrm>
              <a:off x="1825966" y="1242414"/>
              <a:ext cx="1784061" cy="526399"/>
              <a:chOff x="174220" y="2016293"/>
              <a:chExt cx="1844182" cy="544138"/>
            </a:xfrm>
          </p:grpSpPr>
          <p:pic>
            <p:nvPicPr>
              <p:cNvPr id="33" name="Shape 178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691244" y="2016294"/>
                <a:ext cx="1327157" cy="544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Shape 179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174220" y="2016293"/>
                <a:ext cx="456670" cy="4566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" name="Shape 180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852893" y="1853739"/>
              <a:ext cx="824400" cy="74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181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1693849" y="1871220"/>
              <a:ext cx="978923" cy="647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Shape 182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7272016" y="3623093"/>
              <a:ext cx="1491658" cy="49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Shape 183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4317581" y="636561"/>
              <a:ext cx="2090988" cy="499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184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6816124" y="4371137"/>
              <a:ext cx="1697375" cy="418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roup 36"/>
          <p:cNvGrpSpPr/>
          <p:nvPr/>
        </p:nvGrpSpPr>
        <p:grpSpPr>
          <a:xfrm>
            <a:off x="1386344" y="1538852"/>
            <a:ext cx="1321129" cy="2598837"/>
            <a:chOff x="363503" y="2698901"/>
            <a:chExt cx="1099516" cy="2162894"/>
          </a:xfrm>
        </p:grpSpPr>
        <p:pic>
          <p:nvPicPr>
            <p:cNvPr id="38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363503" y="3619839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636200" y="3619838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912637" y="3623262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1186582" y="3623262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501721" y="3318401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795721" y="3334294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1089615" y="3334294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661485" y="3000143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937922" y="2995318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10969" y="2698901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774418" y="3938096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774417" y="4263773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Shape 363" descr="user-black-close-up-shape.png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771757" y="4589450"/>
              <a:ext cx="276437" cy="2723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Rectangle 50"/>
          <p:cNvSpPr/>
          <p:nvPr/>
        </p:nvSpPr>
        <p:spPr>
          <a:xfrm>
            <a:off x="1253565" y="4297319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Developers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56323" y="4295830"/>
            <a:ext cx="1733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Technologies</a:t>
            </a:r>
          </a:p>
        </p:txBody>
      </p:sp>
    </p:spTree>
    <p:extLst>
      <p:ext uri="{BB962C8B-B14F-4D97-AF65-F5344CB8AC3E}">
        <p14:creationId xmlns:p14="http://schemas.microsoft.com/office/powerpoint/2010/main" val="5221860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10" name="Shape 122"/>
          <p:cNvSpPr txBox="1">
            <a:spLocks/>
          </p:cNvSpPr>
          <p:nvPr/>
        </p:nvSpPr>
        <p:spPr>
          <a:xfrm>
            <a:off x="363499" y="477216"/>
            <a:ext cx="3327351" cy="99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Value of DevOps Dashboards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613103"/>
            <a:ext cx="1828800" cy="11113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06432"/>
            <a:ext cx="1221234" cy="1128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" y="1944248"/>
            <a:ext cx="1714810" cy="990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24687"/>
            <a:ext cx="1731460" cy="9997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6291" y="3176534"/>
            <a:ext cx="131510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Passed Tests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36391" y="3847208"/>
            <a:ext cx="116905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Failed Tests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18764" y="3313187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Build Failures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64861" y="3914141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Build Duration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27463" y="1604064"/>
            <a:ext cx="1752601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Commit Frequency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64861" y="1898174"/>
            <a:ext cx="609600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SLOC Changed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5917" y="1586296"/>
            <a:ext cx="156834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Issues Per Sprint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40411" y="3508331"/>
            <a:ext cx="126958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Test Duration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20395" y="2233415"/>
            <a:ext cx="609600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Files Changed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33868" y="2564245"/>
            <a:ext cx="609600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Programming Languages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79110" y="3591076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Build Frequency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13654" y="4237206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Build Successes</a:t>
            </a:r>
          </a:p>
        </p:txBody>
      </p:sp>
      <p:sp>
        <p:nvSpPr>
          <p:cNvPr id="30" name="Arrow: Right 29"/>
          <p:cNvSpPr/>
          <p:nvPr/>
        </p:nvSpPr>
        <p:spPr>
          <a:xfrm>
            <a:off x="1692391" y="3567515"/>
            <a:ext cx="854064" cy="4230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31" name="TextBox 30"/>
          <p:cNvSpPr txBox="1"/>
          <p:nvPr/>
        </p:nvSpPr>
        <p:spPr>
          <a:xfrm>
            <a:off x="2479300" y="4159341"/>
            <a:ext cx="48551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[…]</a:t>
            </a:r>
          </a:p>
        </p:txBody>
      </p:sp>
      <p:sp>
        <p:nvSpPr>
          <p:cNvPr id="32" name="Arrow: Right 31"/>
          <p:cNvSpPr/>
          <p:nvPr/>
        </p:nvSpPr>
        <p:spPr>
          <a:xfrm>
            <a:off x="1763303" y="1874499"/>
            <a:ext cx="854064" cy="4230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2479300" y="2450431"/>
            <a:ext cx="48551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[…]</a:t>
            </a:r>
          </a:p>
        </p:txBody>
      </p:sp>
      <p:sp>
        <p:nvSpPr>
          <p:cNvPr id="34" name="Arrow: Right 33"/>
          <p:cNvSpPr/>
          <p:nvPr/>
        </p:nvSpPr>
        <p:spPr>
          <a:xfrm rot="10800000">
            <a:off x="6500063" y="2005266"/>
            <a:ext cx="854064" cy="4230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35" name="Arrow: Right 34"/>
          <p:cNvSpPr/>
          <p:nvPr/>
        </p:nvSpPr>
        <p:spPr>
          <a:xfrm rot="10800000">
            <a:off x="6314546" y="3587392"/>
            <a:ext cx="854064" cy="4230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36" name="TextBox 35"/>
          <p:cNvSpPr txBox="1"/>
          <p:nvPr/>
        </p:nvSpPr>
        <p:spPr>
          <a:xfrm>
            <a:off x="5982670" y="2823601"/>
            <a:ext cx="48551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[…]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89637" y="4488117"/>
            <a:ext cx="48551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[…]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15571" y="1856773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Reported Bugs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42068" y="2141018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1144674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4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9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4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9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10" name="Shape 122"/>
          <p:cNvSpPr txBox="1">
            <a:spLocks/>
          </p:cNvSpPr>
          <p:nvPr/>
        </p:nvSpPr>
        <p:spPr>
          <a:xfrm>
            <a:off x="363499" y="477216"/>
            <a:ext cx="3327351" cy="99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Value of DevOps Dashboards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613103"/>
            <a:ext cx="1828800" cy="11113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806432"/>
            <a:ext cx="1221234" cy="1128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" y="1944248"/>
            <a:ext cx="1714810" cy="990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24687"/>
            <a:ext cx="1731460" cy="9997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6291" y="3176534"/>
            <a:ext cx="131510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Passed Tests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36391" y="3847208"/>
            <a:ext cx="116905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Failed Tests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18764" y="3313187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Build Failures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64861" y="3914141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Build Duration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27463" y="1604064"/>
            <a:ext cx="1752601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Commit Frequency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64861" y="1898174"/>
            <a:ext cx="609600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SLOC Changed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5917" y="1586296"/>
            <a:ext cx="156834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Issues Per Sprint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15571" y="1856773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Reported Bugs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2068" y="2141018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Velocity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40411" y="3508331"/>
            <a:ext cx="126958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Test Duration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20395" y="2233415"/>
            <a:ext cx="609600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Files Changed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33868" y="2564245"/>
            <a:ext cx="609600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Programming Languages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79110" y="3591076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Build Frequency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13654" y="4237206"/>
            <a:ext cx="2296705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Build Successes</a:t>
            </a:r>
          </a:p>
        </p:txBody>
      </p:sp>
      <p:sp>
        <p:nvSpPr>
          <p:cNvPr id="30" name="Arrow: Right 29"/>
          <p:cNvSpPr/>
          <p:nvPr/>
        </p:nvSpPr>
        <p:spPr>
          <a:xfrm>
            <a:off x="1692391" y="3567515"/>
            <a:ext cx="854064" cy="4230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31" name="TextBox 30"/>
          <p:cNvSpPr txBox="1"/>
          <p:nvPr/>
        </p:nvSpPr>
        <p:spPr>
          <a:xfrm>
            <a:off x="2479300" y="4159341"/>
            <a:ext cx="48551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[…]</a:t>
            </a:r>
          </a:p>
        </p:txBody>
      </p:sp>
      <p:sp>
        <p:nvSpPr>
          <p:cNvPr id="32" name="Arrow: Right 31"/>
          <p:cNvSpPr/>
          <p:nvPr/>
        </p:nvSpPr>
        <p:spPr>
          <a:xfrm>
            <a:off x="1763303" y="1874499"/>
            <a:ext cx="854064" cy="4230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2479300" y="2450431"/>
            <a:ext cx="48551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[…]</a:t>
            </a:r>
          </a:p>
        </p:txBody>
      </p:sp>
      <p:sp>
        <p:nvSpPr>
          <p:cNvPr id="34" name="Arrow: Right 33"/>
          <p:cNvSpPr/>
          <p:nvPr/>
        </p:nvSpPr>
        <p:spPr>
          <a:xfrm rot="10800000">
            <a:off x="6500063" y="2005266"/>
            <a:ext cx="854064" cy="4230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35" name="Arrow: Right 34"/>
          <p:cNvSpPr/>
          <p:nvPr/>
        </p:nvSpPr>
        <p:spPr>
          <a:xfrm rot="10800000">
            <a:off x="6314546" y="3587392"/>
            <a:ext cx="854064" cy="4230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36" name="TextBox 35"/>
          <p:cNvSpPr txBox="1"/>
          <p:nvPr/>
        </p:nvSpPr>
        <p:spPr>
          <a:xfrm>
            <a:off x="5982670" y="2823601"/>
            <a:ext cx="48551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[…]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89637" y="4488117"/>
            <a:ext cx="485519" cy="3401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/>
              <a:t>[…]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63" y="2332811"/>
            <a:ext cx="1522395" cy="11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929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6CDC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6CDC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6CDC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6CDC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DevOps Dashboards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6</a:t>
            </a:fld>
            <a:endParaRPr lang="uk-UA" dirty="0"/>
          </a:p>
        </p:txBody>
      </p:sp>
      <p:grpSp>
        <p:nvGrpSpPr>
          <p:cNvPr id="4" name="Group 157"/>
          <p:cNvGrpSpPr/>
          <p:nvPr/>
        </p:nvGrpSpPr>
        <p:grpSpPr>
          <a:xfrm>
            <a:off x="2352584" y="586891"/>
            <a:ext cx="5499984" cy="3738661"/>
            <a:chOff x="-6192259" y="-2118136"/>
            <a:chExt cx="12335947" cy="8542371"/>
          </a:xfrm>
        </p:grpSpPr>
        <p:sp>
          <p:nvSpPr>
            <p:cNvPr id="5" name="Shape 155"/>
            <p:cNvSpPr/>
            <p:nvPr/>
          </p:nvSpPr>
          <p:spPr>
            <a:xfrm>
              <a:off x="-6192259" y="-2118136"/>
              <a:ext cx="12335947" cy="6872357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6484" tIns="446484" rIns="446484" bIns="446484" numCol="1" anchor="t">
              <a:noAutofit/>
            </a:bodyPr>
            <a:lstStyle/>
            <a:p>
              <a:pPr algn="l">
                <a:defRPr sz="7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kkurat-Light"/>
                </a:defRPr>
              </a:pPr>
              <a:r>
                <a:rPr lang="en-US" sz="2400" dirty="0"/>
                <a:t>DevOps dashboards help organizations </a:t>
              </a:r>
              <a:r>
                <a:rPr lang="en-US" sz="2400" b="1" dirty="0"/>
                <a:t>quickly respond</a:t>
              </a:r>
              <a:r>
                <a:rPr lang="en-US" sz="2400" dirty="0"/>
                <a:t> to bottlenecks, </a:t>
              </a:r>
              <a:r>
                <a:rPr lang="en-US" sz="2400" b="1" dirty="0"/>
                <a:t>measure ROI </a:t>
              </a:r>
              <a:r>
                <a:rPr lang="en-US" sz="2400" dirty="0"/>
                <a:t>from previous DevOps investments, and </a:t>
              </a:r>
              <a:r>
                <a:rPr lang="en-US" sz="2400" b="1" dirty="0"/>
                <a:t>identify new investments</a:t>
              </a:r>
              <a:r>
                <a:rPr lang="en-US" sz="2400" dirty="0"/>
                <a:t> to improve their release efficiency.</a:t>
              </a:r>
              <a:endParaRPr sz="2400" dirty="0"/>
            </a:p>
          </p:txBody>
        </p:sp>
        <p:sp>
          <p:nvSpPr>
            <p:cNvPr id="6" name="Shape 156"/>
            <p:cNvSpPr/>
            <p:nvPr/>
          </p:nvSpPr>
          <p:spPr>
            <a:xfrm rot="5400000">
              <a:off x="-5222775" y="4754221"/>
              <a:ext cx="1670015" cy="1670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7404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6" name="Shape 122"/>
          <p:cNvSpPr txBox="1">
            <a:spLocks/>
          </p:cNvSpPr>
          <p:nvPr/>
        </p:nvSpPr>
        <p:spPr>
          <a:xfrm>
            <a:off x="363499" y="477216"/>
            <a:ext cx="3327351" cy="99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DevOps Dashboard Scenario: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kern="0" dirty="0">
                <a:solidFill>
                  <a:schemeClr val="tx1"/>
                </a:solidFill>
              </a:rPr>
              <a:t>Pied Piper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661" y="151456"/>
            <a:ext cx="1154009" cy="14051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17035" y="4617260"/>
            <a:ext cx="4800600" cy="152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700" dirty="0"/>
              <a:t>PIED PIPER’S LOGOS, LIKELINESSES AND RELATED SERVICE MARKS ARE THE PROPERTY OF HOME BOX OFFICE, INC. 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342255" y="1898241"/>
            <a:ext cx="4006706" cy="3852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rgbClr val="000000"/>
                </a:solidFill>
                <a:ea typeface="Helvetica Light"/>
                <a:cs typeface="Helvetica Light"/>
                <a:sym typeface="Helvetica Light"/>
              </a:rPr>
              <a:t>Product:</a:t>
            </a:r>
            <a:r>
              <a:rPr lang="en-US" sz="1800" dirty="0">
                <a:solidFill>
                  <a:srgbClr val="000000"/>
                </a:solidFill>
                <a:ea typeface="Helvetica Light"/>
                <a:cs typeface="Helvetica Light"/>
                <a:sym typeface="Helvetica Light"/>
              </a:rPr>
              <a:t> Data Compression Software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2255" y="2328194"/>
            <a:ext cx="3067344" cy="993520"/>
            <a:chOff x="342255" y="2328194"/>
            <a:chExt cx="3067344" cy="993520"/>
          </a:xfrm>
        </p:grpSpPr>
        <p:grpSp>
          <p:nvGrpSpPr>
            <p:cNvPr id="17" name="Group 16"/>
            <p:cNvGrpSpPr/>
            <p:nvPr/>
          </p:nvGrpSpPr>
          <p:grpSpPr>
            <a:xfrm>
              <a:off x="1628921" y="2328194"/>
              <a:ext cx="1586074" cy="731392"/>
              <a:chOff x="518314" y="2307776"/>
              <a:chExt cx="2222049" cy="102466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314" y="2307776"/>
                <a:ext cx="1024662" cy="102466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399" y="2859378"/>
                <a:ext cx="264160" cy="26416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0970" y="2375409"/>
                <a:ext cx="889393" cy="889394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342255" y="2332635"/>
              <a:ext cx="1249542" cy="3852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Platforms: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74042" y="2994590"/>
              <a:ext cx="832439" cy="3236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Web App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15192" y="2998068"/>
              <a:ext cx="994407" cy="32364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Mobile App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581864" y="1880885"/>
            <a:ext cx="2083102" cy="3852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rgbClr val="000000"/>
                </a:solidFill>
                <a:ea typeface="Helvetica Light"/>
                <a:cs typeface="Helvetica Light"/>
                <a:sym typeface="Helvetica Light"/>
              </a:rPr>
              <a:t>Current Releases: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73180" y="2210860"/>
            <a:ext cx="2812916" cy="492923"/>
            <a:chOff x="5832464" y="2151704"/>
            <a:chExt cx="2812916" cy="49292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2464" y="2266086"/>
              <a:ext cx="264160" cy="26416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92598" y="2151704"/>
              <a:ext cx="2552782" cy="49292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v 3.1 (minor)</a:t>
              </a:r>
            </a:p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 Light"/>
                  <a:cs typeface="Helvetica Light"/>
                  <a:sym typeface="Helvetica Light"/>
                </a:rPr>
                <a:t>new encryption algorithm, updated API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63843" y="2702288"/>
            <a:ext cx="2856736" cy="492923"/>
            <a:chOff x="5823127" y="2633197"/>
            <a:chExt cx="2856736" cy="49292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3127" y="2737294"/>
              <a:ext cx="313611" cy="31361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096624" y="2633197"/>
              <a:ext cx="2583239" cy="49292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v 2.1 (minor)</a:t>
              </a:r>
            </a:p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 Light"/>
                  <a:cs typeface="Helvetica Light"/>
                  <a:sym typeface="Helvetica Light"/>
                </a:rPr>
                <a:t>new encryption algorithm, new features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63843" y="3193716"/>
            <a:ext cx="1856462" cy="492923"/>
            <a:chOff x="5823127" y="3134560"/>
            <a:chExt cx="1856462" cy="49292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3127" y="3238657"/>
              <a:ext cx="313611" cy="313611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096624" y="3134560"/>
              <a:ext cx="1582965" cy="49292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v 2.0.1 (patch)</a:t>
              </a:r>
            </a:p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 Light"/>
                  <a:cs typeface="Helvetica Light"/>
                  <a:sym typeface="Helvetica Light"/>
                </a:rPr>
                <a:t>security vulnerability fix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42255" y="3297813"/>
            <a:ext cx="3109025" cy="3852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rgbClr val="000000"/>
                </a:solidFill>
                <a:ea typeface="Helvetica Light"/>
                <a:cs typeface="Helvetica Light"/>
                <a:sym typeface="Helvetica Light"/>
              </a:rPr>
              <a:t>Deployment Environments: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65190" y="3599020"/>
            <a:ext cx="723283" cy="947658"/>
            <a:chOff x="1179722" y="3623731"/>
            <a:chExt cx="723283" cy="94765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9722" y="3623731"/>
              <a:ext cx="723283" cy="72328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250017" y="4186188"/>
              <a:ext cx="582691" cy="3852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DEV</a:t>
              </a:r>
              <a:endParaRPr kumimoji="0" lang="en-US" sz="11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93469" y="3603173"/>
            <a:ext cx="723283" cy="947658"/>
            <a:chOff x="2334687" y="3611424"/>
            <a:chExt cx="723283" cy="94765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4687" y="3611424"/>
              <a:ext cx="723283" cy="72328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347274" y="4173881"/>
              <a:ext cx="698108" cy="3852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TEST</a:t>
              </a:r>
              <a:endParaRPr kumimoji="0" lang="en-US" sz="11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298580" y="3595666"/>
            <a:ext cx="723283" cy="947658"/>
            <a:chOff x="3451280" y="3603925"/>
            <a:chExt cx="723283" cy="947658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1280" y="3603925"/>
              <a:ext cx="723283" cy="723283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592107" y="4166382"/>
              <a:ext cx="441627" cy="3852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QA</a:t>
              </a:r>
              <a:endParaRPr kumimoji="0" lang="en-US" sz="11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36887" y="3599020"/>
            <a:ext cx="775052" cy="947658"/>
            <a:chOff x="4474815" y="3615049"/>
            <a:chExt cx="775052" cy="94765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0700" y="3615049"/>
              <a:ext cx="723283" cy="723283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474815" y="4177506"/>
              <a:ext cx="775052" cy="3852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3578" tIns="53578" rIns="53578" bIns="53578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000000"/>
                  </a:solidFill>
                  <a:ea typeface="Helvetica Light"/>
                  <a:cs typeface="Helvetica Light"/>
                  <a:sym typeface="Helvetica Light"/>
                </a:rPr>
                <a:t>PROD</a:t>
              </a:r>
              <a:endParaRPr kumimoji="0" lang="en-US" sz="11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44" name="Arrow: Right 43"/>
          <p:cNvSpPr/>
          <p:nvPr/>
        </p:nvSpPr>
        <p:spPr>
          <a:xfrm>
            <a:off x="1285254" y="3837680"/>
            <a:ext cx="481263" cy="251737"/>
          </a:xfrm>
          <a:prstGeom prst="rightArrow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032" y="3832990"/>
            <a:ext cx="249424" cy="249424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>
            <a:off x="2801400" y="3826944"/>
            <a:ext cx="481263" cy="251737"/>
          </a:xfrm>
          <a:prstGeom prst="rightArrow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604" y="3836723"/>
            <a:ext cx="249424" cy="249424"/>
          </a:xfrm>
          <a:prstGeom prst="rect">
            <a:avLst/>
          </a:prstGeom>
        </p:spPr>
      </p:pic>
      <p:sp>
        <p:nvSpPr>
          <p:cNvPr id="48" name="Arrow: Right 47"/>
          <p:cNvSpPr/>
          <p:nvPr/>
        </p:nvSpPr>
        <p:spPr>
          <a:xfrm>
            <a:off x="4293972" y="3830677"/>
            <a:ext cx="481263" cy="251737"/>
          </a:xfrm>
          <a:prstGeom prst="rightArrow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160" y="4091806"/>
            <a:ext cx="249650" cy="24965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900" y="4108580"/>
            <a:ext cx="249650" cy="2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5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31" grpId="0"/>
      <p:bldP spid="44" grpId="0" animBg="1"/>
      <p:bldP spid="46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Shape 122"/>
          <p:cNvSpPr txBox="1">
            <a:spLocks/>
          </p:cNvSpPr>
          <p:nvPr/>
        </p:nvSpPr>
        <p:spPr>
          <a:xfrm>
            <a:off x="363499" y="477216"/>
            <a:ext cx="3473005" cy="99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Pied Piper’s DevOps Environment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11" y="151456"/>
            <a:ext cx="776459" cy="9454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17035" y="4617260"/>
            <a:ext cx="4800600" cy="152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700" dirty="0"/>
              <a:t>PIED PIPER’S LOGOS, LIKELINESSES AND RELATED SERVICE MARKS ARE THE PROPERTY OF HOME BOX OFFICE, INC. 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4" y="157384"/>
            <a:ext cx="7093591" cy="445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842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Stratus">
  <a:themeElements>
    <a:clrScheme name="Stratus Duoton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1243D0"/>
      </a:accent1>
      <a:accent2>
        <a:srgbClr val="1752FE"/>
      </a:accent2>
      <a:accent3>
        <a:srgbClr val="5A84FF"/>
      </a:accent3>
      <a:accent4>
        <a:srgbClr val="A5BCFE"/>
      </a:accent4>
      <a:accent5>
        <a:srgbClr val="359A93"/>
      </a:accent5>
      <a:accent6>
        <a:srgbClr val="46CDC3"/>
      </a:accent6>
      <a:hlink>
        <a:srgbClr val="53F1E6"/>
      </a:hlink>
      <a:folHlink>
        <a:srgbClr val="84FDF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0" id="{A6E8496E-E860-2346-A662-03989306E58C}" vid="{F863E503-430F-2145-AF96-8036B3B01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16x9</Template>
  <TotalTime>996</TotalTime>
  <Words>613</Words>
  <Application>Microsoft Office PowerPoint</Application>
  <PresentationFormat>On-screen Show (16:9)</PresentationFormat>
  <Paragraphs>156</Paragraphs>
  <Slides>19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Akkurat</vt:lpstr>
      <vt:lpstr>Akkurat-Bold</vt:lpstr>
      <vt:lpstr>Akkurat-Light</vt:lpstr>
      <vt:lpstr>Arial</vt:lpstr>
      <vt:lpstr>Arial Rounded MT Bold</vt:lpstr>
      <vt:lpstr>Calibri</vt:lpstr>
      <vt:lpstr>Helvetica Light</vt:lpstr>
      <vt:lpstr>Ubuntu</vt:lpstr>
      <vt:lpstr>Stratus</vt:lpstr>
      <vt:lpstr>PowerPoint Presentation</vt:lpstr>
      <vt:lpstr>Topics</vt:lpstr>
      <vt:lpstr>Stratus Solutions Company Snapshot</vt:lpstr>
      <vt:lpstr>PowerPoint Presentation</vt:lpstr>
      <vt:lpstr>PowerPoint Presentation</vt:lpstr>
      <vt:lpstr>PowerPoint Presentation</vt:lpstr>
      <vt:lpstr>The Value of DevOps 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Buell</dc:creator>
  <cp:lastModifiedBy>Avigail Ofer</cp:lastModifiedBy>
  <cp:revision>40</cp:revision>
  <dcterms:created xsi:type="dcterms:W3CDTF">2016-07-02T02:34:36Z</dcterms:created>
  <dcterms:modified xsi:type="dcterms:W3CDTF">2016-11-03T18:25:58Z</dcterms:modified>
</cp:coreProperties>
</file>